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7" r:id="rId2"/>
    <p:sldId id="300" r:id="rId3"/>
    <p:sldId id="324" r:id="rId4"/>
    <p:sldId id="330" r:id="rId5"/>
    <p:sldId id="331" r:id="rId6"/>
    <p:sldId id="313" r:id="rId7"/>
    <p:sldId id="329" r:id="rId8"/>
    <p:sldId id="332" r:id="rId9"/>
    <p:sldId id="333" r:id="rId10"/>
    <p:sldId id="334" r:id="rId11"/>
    <p:sldId id="335" r:id="rId12"/>
    <p:sldId id="336" r:id="rId13"/>
    <p:sldId id="344" r:id="rId14"/>
    <p:sldId id="343" r:id="rId15"/>
    <p:sldId id="337" r:id="rId16"/>
    <p:sldId id="338" r:id="rId17"/>
    <p:sldId id="351" r:id="rId18"/>
    <p:sldId id="340" r:id="rId19"/>
    <p:sldId id="339" r:id="rId20"/>
    <p:sldId id="352" r:id="rId21"/>
    <p:sldId id="341" r:id="rId22"/>
    <p:sldId id="345" r:id="rId23"/>
    <p:sldId id="346" r:id="rId24"/>
    <p:sldId id="347" r:id="rId25"/>
    <p:sldId id="348" r:id="rId26"/>
    <p:sldId id="349" r:id="rId27"/>
    <p:sldId id="350" r:id="rId28"/>
    <p:sldId id="271" r:id="rId2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B7E1A"/>
    <a:srgbClr val="9DBB23"/>
    <a:srgbClr val="EAEAEA"/>
    <a:srgbClr val="0099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58" autoAdjust="0"/>
  </p:normalViewPr>
  <p:slideViewPr>
    <p:cSldViewPr snapToGrid="0" snapToObjects="1">
      <p:cViewPr>
        <p:scale>
          <a:sx n="125" d="100"/>
          <a:sy n="125" d="100"/>
        </p:scale>
        <p:origin x="1194" y="5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22/10/2021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2T20:12:50.3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296 163,'-1'-2,"0"0,-1 1,1-1,-1 0,1 1,-1-1,0 1,1-1,-1 1,0 0,0 0,0 0,0 0,0 0,0 0,-1 1,1-1,0 1,0-1,0 1,-1 0,1 0,0 0,0 0,-1 0,1 0,0 1,0-1,-2 1,-57 2,31-1,64-10,-32 8,-1 1,1-1,0 1,-1-1,1 0,-1 1,1-1,0 0,-1 0,1-1,-1 1,1 0,0 0,-1-1,1 1,-1-1,1 1,-1-1,1 0,-1 1,0-1,1 0,-1 0,0 0,1 0,-1 0,0-1,0 1,0 0,0 0,0-1,0 1,-1-1,1 1,0-1,-1 1,1-1,-1 1,1-1,-1 1,0-1,0 0,0 1,0-1,0 1,0-1,0 0,0 1,-1-1,1 1,0-1,-1 1,0-1,1 1,-1-1,0 1,0-1,1 1,-1 0,0-1,-1 1,1 0,0 0,-1-1,-10-6,-2 0,1 1,-1 0,0 1,-1 0,1 2,-1-1,0 2,0 0,0 1,-1 0,-6 1,23 2,0-1,-1 1,1 0,0-1,-1 1,1 0,-1-1,1 1,-1 0,1 0,-1 0,0 0,1 0,-1-1,0 1,0 0,0 0,0 0,1 0,-1 0,0 0,-1 0,1 0,0 0,0-1,0 1,0 0,-1 0,1 0,0 0,-1 0,1-1,-1 1,1 0,-1 0,1 0,-1-1,0 1,1 0,-1-1,0 1,0-1,1 1,-1-1,0 1,0-1,0 0,1 1,-1-1,0 0,0 1,0-1,0 0,0 0,0 0,0 0,0 0,0 0,1 0,-1 0,0 0,0-1,-1 1,226 13,-223-13,0 0,-1 0,1 1,0-1,0 0,0 1,0-1,-1 1,1-1,0 1,0-1,-1 1,1-1,0 1,-1 0,1-1,-1 1,1 0,-1-1,1 1,-1 0,1 0,-1 0,0-1,1 1,-1 0,0 0,0 0,0 0,1 0,-1 0,0-1,0 1,0 0,-1 0,1 0,0 0,0 0,0 0,-1-1,1 1,0 0,-1 0,1 0,-1-1,1 1,-1 0,1 0,-1-1,1 1,-1 0,0-1,1 1,-1-1,0 1,0-1,0 1,1-1,-1 0,-46 37,-77 45,126-79,-1-1,0 0,1 0,0 0,-1 0,1 0,0 0,0 0,0 0,1-1,-1 1,0-1,0 0,1 1,-1-1,1 0,-1-1,1 1,-1 0,1-1,0 1,-1-1,1 0,0 0,-1 0,1 0,0 0,-1-1,1 1,0-1,1 0,9 0,1-1,0 0,-1-1,0 0,0-1,0 0,0-1,-1-1,1 0,-1-1,-1 0,10-8,-6 6,-16 9,1 0,0 0,-1 0,1 0,-1 0,1 0,0 0,-1 0,1 0,0 0,-1 0,1 0,-1-1,1 1,0 0,-1 0,1 0,0-1,-1 1,1 0,0 0,0-1,-1 1,1 0,0 0,0-1,-1 1,1 0,0-1,0 1,0-1,0 1,0 0,-1-1,1 1,0 0,0-1,0 0,-45 11,-129 68,176-76,-1-1,1 1,0 0,-1-1,1 1,0-1,0 0,0 0,0 1,0-1,0-1,0 1,0 0,0 0,0-1,0 1,1-1,-1 0,0 0,0 1,1-1,-1-1,0 1,0 0,1-1,-1 1,0-1,2 0,-4 1,215-7,-196 0,-29 2,-32 0,26 5,1 0,-1 1,1 0,-1 2,1-1,0 2,0 0,0 1,1 1,-1 0,0 1,15-6,0 1,1-1,-1 0,1 0,-1 0,1 0,-1 1,1-1,0 0,-1 0,1 0,0 0,0 0,0-1,0 1,0 0,0 0,0-1,0 1,0 0,0-1,0 1,0-1,0 1,1-1,-1 0,0 1,0-1,1 0,-1 0,0 0,0 0,1 0,-1 0,0 0,0-1,1 1,-1-1,21 4,0-1,1-1,-1-1,0 0,0-2,0-1,0-1,13-4,-36 8,1-1,-1 1,1 0,-1-1,1 1,-1-1,1 1,0-1,-1 1,1 0,0-1,-1 1,1-1,0 0,0 1,0-1,-1 1,1-1,0 1,0-1,0 1,0-1,0 0,0 1,0-1,0 1,0-1,0 1,1-1,-1 0,0 1,0-1,0 1,1-1,-1 1,0-1,1 1,-1-1,0 1,1 0,-1-1,0 1,1-1,-1 1,1 0,-61-8,-97 9,168-1,92-21,-141 2,-163 12,201 7,1 0,0-1,-1 1,1 0,-1 0,1 0,0-1,-1 1,1 0,-1-1,1 1,-1 0,1-1,-1 1,1-1,-1 1,1-1,-1 1,1-1,-1 1,0-1,1 0,-1 1,0-1,0 1,1-1,-1 0,0 1,0-1,0 0,0 1,0-1,0 0,0 1,0-1,0 1,0-1,0 0,0 1,-1-1,1 0,0 1,0-1,-1 1,1-1,0 0,-1 1,1-1,-1 1,1-1,-1 1,1-1,-1 1,1 0,-1-1,1 1,-1 0,1-1,-1 1,1 0,-1 0,0-1,1 1,-1 0,0 0,1 0,-1 0,0 0,60-26,-49 22,174-74,-235 70,26 9,31 0,117 12,-123-12,0 1,0 0,0-1,0 1,-1-1,1 1,0 0,-1-1,0 1,1-1,-1 1,0-1,0 1,0-1,0 0,0 1,0-1,0 0,0 0,0 0,-1 0,1 0,0 0,-1 0,1 0,-1 0,1-1,-1 1,1-1,-1 1,0-1,1 0,-1 1,-1-1,-10 7,44 0,-18-8,-10 1,0-1,0 0,0 1,0 0,1 0,-1 0,0 0,0 0,1 1,-1-1,0 1,0 0,0 0,0 0,0 0,0 0,0 1,0 0,-1-1,1 1,0 0,-1 0,2 2,-51 26,-202 5,223-32,24-2,-1 0,0 0,1 0,-1 0,0 0,0-1,1 1,-1-1,0 0,0 0,0 0,0 0,1 0,-1-1,0 1,0-1,0 0,1 0,-1 0,1 0,-1 0,0-1,1 1,0-1,-1 1,1-1,0 0,0 0,0 0,0 0,0 0,1-1,-1 1,1 0,-1-1,1 0,0 1,0-1,0 1,0-1,0 0,-4-183,-7 240,12 162,4-212,-1 1,1-1,0 0,0-1,0 1,1-1,-1 1,1-1,0-1,0 1,0-1,0 0,0 0,0 0,1-1,-1 0,1 0,-1 0,1 0,-1-1,1 0,-1 0,1-1,-1 0,1 0,-1 0,1 0,-1-1,16 1,13 1,-22 1,1 0,0-1,0 0,-1-1,1-1,-1 0,1 0,-1-1,0-1,0 0,0-1,0 0,7-5,-15 4,0 0,-1 0,0 0,0 0,0 0,-1-1,0 1,0-1,-1 0,0 1,0-1,-1 0,1 0,-1 0,-1 0,1 1,-1-1,-1 0,-1-5,-1 7,-1 0,0 0,0 1,-1-1,1 2,-1-1,0 0,0 1,0 0,0 1,0-1,-1 1,1 0,-1 1,0-1,1 2,-1-1,0 0,0 1,0 1,1-1,-1 1,0 0,1 1,-3 0,-8-2,-11 1,5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483C-9275-974F-8650-05EC61CC7E50}" type="datetimeFigureOut">
              <a:rPr lang="es-ES" smtClean="0"/>
              <a:t>22/10/2021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C6DA7-DA40-DC4C-AC5F-D47F3BE5E5F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297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7" r:id="rId7"/>
    <p:sldLayoutId id="214748366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33054" y="2165559"/>
            <a:ext cx="4432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5E5C5D"/>
                </a:solidFill>
                <a:latin typeface="Calibri"/>
                <a:cs typeface="Calibri"/>
              </a:rPr>
              <a:t>DESARROLLO WEB  VERTICAL I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54235" y="3068358"/>
            <a:ext cx="3707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9220"/>
                </a:solidFill>
                <a:latin typeface="Calibri"/>
                <a:cs typeface="Calibri"/>
              </a:rPr>
              <a:t>Presentado por: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solidFill>
                  <a:srgbClr val="FF9220"/>
                </a:solidFill>
                <a:latin typeface="Calibri"/>
                <a:cs typeface="Calibri"/>
              </a:rPr>
              <a:t>Julián David Giraldo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solidFill>
                  <a:srgbClr val="FF9220"/>
                </a:solidFill>
                <a:latin typeface="Calibri"/>
                <a:cs typeface="Calibri"/>
              </a:rPr>
              <a:t>Jair Alexander Hernández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solidFill>
                  <a:srgbClr val="FF9220"/>
                </a:solidFill>
                <a:latin typeface="Calibri"/>
                <a:cs typeface="Calibri"/>
              </a:rPr>
              <a:t>Johan Camilo Muelas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0DE2D810-D1F2-405C-B498-9AA77A32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6621" cy="4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7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NOMBRE DE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TEMA A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DESTACAR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Título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09348" y="2012401"/>
            <a:ext cx="3885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Texto para reemplazar. Importancia de la formación técnica y tecnológica y sus aportes en el desarrollo de un país.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El emprendimiento de base tecnológica: ¿Cómo estamos?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Empleabilidad en Colombia; lo que los empresarios requieren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Innovaciones para el campo colombiano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BD60B0-9511-4FB8-8348-CAE5D603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503"/>
            <a:ext cx="9144000" cy="42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NOMBRE DE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TEMA A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DESTACAR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Título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10F24D-159B-48E8-8CEA-F559AFC1E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0373"/>
            <a:ext cx="9144000" cy="19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NOMBRE DE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TEMA A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DESTACAR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Título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09348" y="2012401"/>
            <a:ext cx="3885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Texto para reemplazar. Importancia de la formación técnica y tecnológica y sus aportes en el desarrollo de un país.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El emprendimiento de base tecnológica: ¿Cómo estamos?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Empleabilidad en Colombia; lo que los empresarios requieren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Innovaciones para el campo colombiano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99C613-FF12-462C-9F71-E0EFEDA8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431"/>
            <a:ext cx="9144000" cy="39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8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E735C5-A6C1-49EA-B8AF-E523DFA6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630"/>
            <a:ext cx="9144000" cy="40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2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Calibri"/>
                <a:cs typeface="Calibri"/>
              </a:rPr>
              <a:t>Movil</a:t>
            </a:r>
          </a:p>
        </p:txBody>
      </p:sp>
    </p:spTree>
    <p:extLst>
      <p:ext uri="{BB962C8B-B14F-4D97-AF65-F5344CB8AC3E}">
        <p14:creationId xmlns:p14="http://schemas.microsoft.com/office/powerpoint/2010/main" val="169252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Título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DA9259-03E5-4FF7-9C33-B5223617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49" y="118152"/>
            <a:ext cx="2882450" cy="49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6D51E1-F350-4280-90E5-BD74A28F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5" y="634718"/>
            <a:ext cx="2689186" cy="38740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B82E80-E87D-4924-A733-1969EC512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861" y="634718"/>
            <a:ext cx="2634055" cy="38740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FDA18D-0309-4B22-8253-A0A150554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027" y="634718"/>
            <a:ext cx="3188774" cy="38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7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738F5E-AF44-4251-A221-F18EAB44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226689"/>
            <a:ext cx="3154681" cy="216352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937DD7-B678-44CB-8890-64EF0EE43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86" y="1448747"/>
            <a:ext cx="5934660" cy="340937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730DBC-9672-4C94-9935-4606B7BB0A9C}"/>
              </a:ext>
            </a:extLst>
          </p:cNvPr>
          <p:cNvSpPr txBox="1"/>
          <p:nvPr/>
        </p:nvSpPr>
        <p:spPr>
          <a:xfrm>
            <a:off x="438483" y="3150078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Tesseract OCR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8299C0F-489B-4D75-BB4B-F5D1ABD8D91D}"/>
                  </a:ext>
                </a:extLst>
              </p14:cNvPr>
              <p14:cNvContentPartPr/>
              <p14:nvPr/>
            </p14:nvContentPartPr>
            <p14:xfrm>
              <a:off x="5303460" y="2151000"/>
              <a:ext cx="156600" cy="11628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8299C0F-489B-4D75-BB4B-F5D1ABD8D9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4820" y="2142360"/>
                <a:ext cx="17424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0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Validando firma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80748" y="831301"/>
            <a:ext cx="42203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Signature Extraction</a:t>
            </a:r>
          </a:p>
          <a:p>
            <a:endParaRPr lang="es-ES" b="1" dirty="0"/>
          </a:p>
          <a:p>
            <a:r>
              <a:rPr lang="es-ES" b="1" dirty="0"/>
              <a:t>Firma de Verificación a través de Estadística Modelación y Computer Vision</a:t>
            </a:r>
          </a:p>
          <a:p>
            <a:endParaRPr lang="es-ES" b="1" dirty="0"/>
          </a:p>
          <a:p>
            <a:r>
              <a:rPr lang="es-ES" b="1" dirty="0"/>
              <a:t>OpenCV</a:t>
            </a:r>
          </a:p>
          <a:p>
            <a:endParaRPr lang="es-ES" b="1" dirty="0"/>
          </a:p>
          <a:p>
            <a:r>
              <a:rPr lang="es-ES" b="1" dirty="0"/>
              <a:t>Numpy</a:t>
            </a:r>
          </a:p>
          <a:p>
            <a:endParaRPr lang="es-ES" b="1" dirty="0"/>
          </a:p>
          <a:p>
            <a:r>
              <a:rPr lang="es-ES" b="1" dirty="0"/>
              <a:t>Matplot</a:t>
            </a:r>
          </a:p>
          <a:p>
            <a:endParaRPr lang="es-CO" b="1" dirty="0"/>
          </a:p>
          <a:p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19756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1026" name="Picture 2" descr="https://user-images.githubusercontent.com/22610163/47317435-38003480-d652-11e8-87be-0d93ea9e119a.png">
            <a:extLst>
              <a:ext uri="{FF2B5EF4-FFF2-40B4-BE49-F238E27FC236}">
                <a16:creationId xmlns:a16="http://schemas.microsoft.com/office/drawing/2014/main" id="{D8876893-F214-44B3-9992-04E9F880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0" y="198914"/>
            <a:ext cx="7099300" cy="39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2D3ACA-A95E-43C8-AD99-330F210C60CF}"/>
              </a:ext>
            </a:extLst>
          </p:cNvPr>
          <p:cNvSpPr txBox="1"/>
          <p:nvPr/>
        </p:nvSpPr>
        <p:spPr>
          <a:xfrm>
            <a:off x="284480" y="4474507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Validando firma</a:t>
            </a:r>
          </a:p>
        </p:txBody>
      </p:sp>
    </p:spTree>
    <p:extLst>
      <p:ext uri="{BB962C8B-B14F-4D97-AF65-F5344CB8AC3E}">
        <p14:creationId xmlns:p14="http://schemas.microsoft.com/office/powerpoint/2010/main" val="384975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6" name="Imagen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DEFINICIONES DEL RETO.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54675" y="1186755"/>
            <a:ext cx="36173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1.1	</a:t>
            </a:r>
            <a:r>
              <a:rPr lang="es-MX" sz="1400" b="1" dirty="0">
                <a:solidFill>
                  <a:srgbClr val="5E5C5D"/>
                </a:solidFill>
                <a:latin typeface="Calibri"/>
                <a:cs typeface="Calibri"/>
              </a:rPr>
              <a:t>DESCRIPCION</a:t>
            </a:r>
          </a:p>
          <a:p>
            <a:endParaRPr lang="es-MX" sz="1400" dirty="0">
              <a:solidFill>
                <a:srgbClr val="5E5C5D"/>
              </a:solidFill>
              <a:latin typeface="Calibri"/>
              <a:cs typeface="Calibri"/>
            </a:endParaRPr>
          </a:p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Se requiere ofrecer un medio para capturar la información de las historias clínicas la cual está diligenciada en papel y transmitirla de forma estructurada a un repositorio de información que clasifique las historias por paciente y por fecha.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46B9440-A7B0-4D72-B096-E0CAAFCD5409}"/>
              </a:ext>
            </a:extLst>
          </p:cNvPr>
          <p:cNvSpPr txBox="1"/>
          <p:nvPr/>
        </p:nvSpPr>
        <p:spPr>
          <a:xfrm>
            <a:off x="4572000" y="2944188"/>
            <a:ext cx="4224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1.2	</a:t>
            </a:r>
            <a:r>
              <a:rPr lang="es-MX" sz="1400" b="1" dirty="0">
                <a:solidFill>
                  <a:srgbClr val="5E5C5D"/>
                </a:solidFill>
                <a:latin typeface="Calibri"/>
                <a:cs typeface="Calibri"/>
              </a:rPr>
              <a:t>OBJETIVOS</a:t>
            </a:r>
          </a:p>
          <a:p>
            <a:endParaRPr lang="es-MX" sz="1400" dirty="0">
              <a:solidFill>
                <a:srgbClr val="5E5C5D"/>
              </a:solidFill>
              <a:latin typeface="Calibri"/>
              <a:cs typeface="Calibri"/>
            </a:endParaRPr>
          </a:p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Desarrollar un sistema para la captura de información de las historias clínicas que se encuentran en físico diligenciadas a mano.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F04218-7CA0-4809-AACB-CA202DB10CF3}"/>
              </a:ext>
            </a:extLst>
          </p:cNvPr>
          <p:cNvSpPr txBox="1"/>
          <p:nvPr/>
        </p:nvSpPr>
        <p:spPr>
          <a:xfrm>
            <a:off x="954675" y="3956745"/>
            <a:ext cx="3085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1.3	</a:t>
            </a:r>
            <a:r>
              <a:rPr lang="es-MX" sz="1400" b="1" dirty="0">
                <a:solidFill>
                  <a:srgbClr val="5E5C5D"/>
                </a:solidFill>
                <a:latin typeface="Calibri"/>
                <a:cs typeface="Calibri"/>
              </a:rPr>
              <a:t>USUARIOS</a:t>
            </a:r>
          </a:p>
          <a:p>
            <a:endParaRPr lang="es-MX" sz="1400" dirty="0">
              <a:solidFill>
                <a:srgbClr val="5E5C5D"/>
              </a:solidFill>
              <a:latin typeface="Calibri"/>
              <a:cs typeface="Calibri"/>
            </a:endParaRPr>
          </a:p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Personal de salud que presta el servicio.</a:t>
            </a:r>
          </a:p>
          <a:p>
            <a:r>
              <a:rPr lang="es-MX" sz="1400" dirty="0">
                <a:solidFill>
                  <a:srgbClr val="5E5C5D"/>
                </a:solidFill>
                <a:latin typeface="Calibri"/>
                <a:cs typeface="Calibri"/>
              </a:rPr>
              <a:t> </a:t>
            </a:r>
          </a:p>
        </p:txBody>
      </p:sp>
      <p:pic>
        <p:nvPicPr>
          <p:cNvPr id="2050" name="Picture 2" descr="Sistema operativo - Iconos gratis de computadora">
            <a:extLst>
              <a:ext uri="{FF2B5EF4-FFF2-40B4-BE49-F238E27FC236}">
                <a16:creationId xmlns:a16="http://schemas.microsoft.com/office/drawing/2014/main" id="{5F939CAB-A8EF-44F6-98EB-66A1092A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1" y="56423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emplazar el Avatar de la Cuenta de Usuario Predeterminada en Windows 10">
            <a:extLst>
              <a:ext uri="{FF2B5EF4-FFF2-40B4-BE49-F238E27FC236}">
                <a16:creationId xmlns:a16="http://schemas.microsoft.com/office/drawing/2014/main" id="{7F8CD1F4-F8BA-4A3C-B18A-6581F682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36" y="2862458"/>
            <a:ext cx="1391461" cy="139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308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2D3ACA-A95E-43C8-AD99-330F210C60CF}"/>
              </a:ext>
            </a:extLst>
          </p:cNvPr>
          <p:cNvSpPr txBox="1"/>
          <p:nvPr/>
        </p:nvSpPr>
        <p:spPr>
          <a:xfrm>
            <a:off x="284480" y="4474507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Validando firma</a:t>
            </a:r>
          </a:p>
        </p:txBody>
      </p:sp>
      <p:pic>
        <p:nvPicPr>
          <p:cNvPr id="6" name="Picture 4" descr="https://miro.medium.com/max/482/1*OOK9GjoeKZq60ldN3K2Ecg.png">
            <a:extLst>
              <a:ext uri="{FF2B5EF4-FFF2-40B4-BE49-F238E27FC236}">
                <a16:creationId xmlns:a16="http://schemas.microsoft.com/office/drawing/2014/main" id="{5716F0F3-3C7C-43E7-8E9C-E365BABE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8" y="207328"/>
            <a:ext cx="7719359" cy="39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84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492C129-2830-4913-B6D9-3FEE39AF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32" y="457200"/>
            <a:ext cx="6764933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Calibri"/>
                <a:cs typeface="Calibri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44246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6EDFFB7-2EFA-44C4-87BE-89989AECB7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625" y="184150"/>
            <a:ext cx="879475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E173F7AE-73A6-421E-BED6-7E5C3F6D94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7650" y="209550"/>
            <a:ext cx="8572500" cy="47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F3C3828-CFCB-4E5B-A838-2765CDA837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7800" y="209550"/>
            <a:ext cx="8705850" cy="47561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E4DDE2C-E3EB-4FFC-BCC5-3B97C0E3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73" y="614680"/>
            <a:ext cx="2258385" cy="41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4" name="Imagen 3" descr="Una persona con una computadora&#10;&#10;Descripción generada automáticamente">
            <a:extLst>
              <a:ext uri="{FF2B5EF4-FFF2-40B4-BE49-F238E27FC236}">
                <a16:creationId xmlns:a16="http://schemas.microsoft.com/office/drawing/2014/main" id="{F74BC372-5369-4FB7-A343-0A40C88B01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9235" y="136208"/>
            <a:ext cx="6535394" cy="3661092"/>
          </a:xfrm>
          <a:prstGeom prst="rect">
            <a:avLst/>
          </a:prstGeom>
        </p:spPr>
      </p:pic>
      <p:pic>
        <p:nvPicPr>
          <p:cNvPr id="6" name="Imagen 5" descr="Laptop encendida junto a un teclado de computadora&#10;&#10;Descripción generada automáticamente">
            <a:extLst>
              <a:ext uri="{FF2B5EF4-FFF2-40B4-BE49-F238E27FC236}">
                <a16:creationId xmlns:a16="http://schemas.microsoft.com/office/drawing/2014/main" id="{0FC40E32-B004-4811-AC7E-5485A3390B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18615" y="2778878"/>
            <a:ext cx="3707250" cy="20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5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A19C85-A582-4465-AE0D-AA9196AC11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3360" y="183270"/>
            <a:ext cx="8709660" cy="4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06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1" y="1958193"/>
            <a:ext cx="241300" cy="381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REQUERIMIENTOS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54675" y="1227522"/>
            <a:ext cx="259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E5C5D"/>
                </a:solidFill>
                <a:latin typeface="Calibri"/>
                <a:cs typeface="Calibri"/>
              </a:rPr>
              <a:t>REQUERIMIENTOS PRIMARIOS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53338" y="2103530"/>
            <a:ext cx="4018662" cy="2859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validara que ese diligenciado completamente el formato.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verificará que el documento no cuente con tachones ni enmendaduras.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evaluara que el documento sea diligenciado con lapicero tinta negra.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comprobará que la firma corresponda al usuario con sesión iniciada.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convertirá el archivo adjunto en formato PDF.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permitirá la consulta de historias clinicas cargadas en el sistema.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E4EEF2-D9F3-47C0-BA2F-8987AF89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1" y="1951843"/>
            <a:ext cx="241300" cy="381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44A3A7B-FCC7-4A0A-969F-85945FABC275}"/>
              </a:ext>
            </a:extLst>
          </p:cNvPr>
          <p:cNvSpPr txBox="1"/>
          <p:nvPr/>
        </p:nvSpPr>
        <p:spPr>
          <a:xfrm>
            <a:off x="5196475" y="1221172"/>
            <a:ext cx="259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E5C5D"/>
                </a:solidFill>
                <a:latin typeface="Calibri"/>
                <a:cs typeface="Calibri"/>
              </a:rPr>
              <a:t>REQUERIMIENTOS SECUNDARIOS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BFBB8CF-7B67-4C26-9670-0EAE7D709C2E}"/>
              </a:ext>
            </a:extLst>
          </p:cNvPr>
          <p:cNvSpPr txBox="1"/>
          <p:nvPr/>
        </p:nvSpPr>
        <p:spPr>
          <a:xfrm>
            <a:off x="4795138" y="1976530"/>
            <a:ext cx="4018662" cy="311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capturará la información escrita en el formato.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permitirá al ingresar un nuevo funcionario de salud, almacenar como mínimo 3 veces la firma.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permitirá solo al usuario administrador actualizar la firma de un funcionario de salud, se debe de ingresar como minino 3 firmas.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deberá capturar el nombre, cedula y fecha del documento a validar.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permitirá adjuntar más de una imagen, permitiendo subir el formato por hojas.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rgbClr val="5E5C5D"/>
                </a:solidFill>
                <a:latin typeface="Calibri"/>
                <a:cs typeface="Calibri"/>
              </a:rPr>
              <a:t>El sistema deberá de almacenar y categorizar los documentos en formato PDF con la información obtenida.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A980D99-E484-4E5D-9212-E76B353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4916" y="3310915"/>
            <a:ext cx="2725917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7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4</a:t>
            </a:r>
          </a:p>
        </p:txBody>
      </p:sp>
      <p:pic>
        <p:nvPicPr>
          <p:cNvPr id="6" name="Imagen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CASO DE USO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085ECE-E5F4-4008-8268-2D9DE1927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0" y="825637"/>
            <a:ext cx="5104777" cy="4155212"/>
          </a:xfrm>
          <a:prstGeom prst="rect">
            <a:avLst/>
          </a:prstGeom>
          <a:ln>
            <a:solidFill>
              <a:srgbClr val="080808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FDB941-423F-4D10-84A2-DA3B0FF04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64843"/>
            <a:ext cx="4407886" cy="1239375"/>
          </a:xfrm>
          <a:prstGeom prst="rect">
            <a:avLst/>
          </a:prstGeom>
          <a:ln>
            <a:solidFill>
              <a:srgbClr val="080808"/>
            </a:solidFill>
          </a:ln>
        </p:spPr>
      </p:pic>
      <p:pic>
        <p:nvPicPr>
          <p:cNvPr id="4098" name="Picture 2" descr="Diagrama de flujo - Iconos gratis de electrónica">
            <a:extLst>
              <a:ext uri="{FF2B5EF4-FFF2-40B4-BE49-F238E27FC236}">
                <a16:creationId xmlns:a16="http://schemas.microsoft.com/office/drawing/2014/main" id="{B863625F-609A-4614-A14A-77C76DCA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08" y="1256026"/>
            <a:ext cx="1647217" cy="16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01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5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MER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A980D99-E484-4E5D-9212-E76B3536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4916" y="3310915"/>
            <a:ext cx="2725917" cy="57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4B024CE-DA0E-4B5A-A1CE-0389B4A0C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43030"/>
            <a:ext cx="6004519" cy="505743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288A6A1-FB2C-407B-9E74-1E422BA998F5}"/>
              </a:ext>
            </a:extLst>
          </p:cNvPr>
          <p:cNvSpPr txBox="1"/>
          <p:nvPr/>
        </p:nvSpPr>
        <p:spPr>
          <a:xfrm>
            <a:off x="834626" y="4702449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sz="1800" b="1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CO" sz="18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Elaboración propia</a:t>
            </a:r>
            <a:r>
              <a:rPr lang="es-CO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Descarga ahora este icono en formato SVG, PSD, PNG, EPS o como fuente para  web. Flaticon, la mayor base de datos de iconos vectorial… | Iconos, Base  de datos, Datos">
            <a:extLst>
              <a:ext uri="{FF2B5EF4-FFF2-40B4-BE49-F238E27FC236}">
                <a16:creationId xmlns:a16="http://schemas.microsoft.com/office/drawing/2014/main" id="{30DECE0E-0DF7-4FE8-9D03-10D17FEA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1799200"/>
            <a:ext cx="2133940" cy="21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4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Calibri"/>
                <a:cs typeface="Calibri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289383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Añadiendo opciones al sistema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041048" y="50709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Panel lateral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340F86-0067-4E1D-BE48-5E026E2D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5" y="452141"/>
            <a:ext cx="218152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NOMBRE DE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TEMA A</a:t>
            </a:r>
          </a:p>
          <a:p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DESTACAR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E5C5D"/>
                </a:solidFill>
                <a:latin typeface="Calibri"/>
                <a:cs typeface="Calibri"/>
              </a:rPr>
              <a:t>Título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409348" y="2012401"/>
            <a:ext cx="3885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Texto para reemplazar. Importancia de la formación técnica y tecnológica y sus aportes en el desarrollo de un país.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El emprendimiento de base tecnológica: ¿Cómo estamos?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Empleabilidad en Colombia; lo que los empresarios requieren</a:t>
            </a:r>
          </a:p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Innovaciones para el campo colombiano</a:t>
            </a:r>
          </a:p>
        </p:txBody>
      </p:sp>
    </p:spTree>
    <p:extLst>
      <p:ext uri="{BB962C8B-B14F-4D97-AF65-F5344CB8AC3E}">
        <p14:creationId xmlns:p14="http://schemas.microsoft.com/office/powerpoint/2010/main" val="3428701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cs typeface="Calibri"/>
              </a:rPr>
              <a:t>Cargando historias clinicas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769688"/>
            <a:ext cx="990600" cy="50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88698" y="1277669"/>
            <a:ext cx="388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5E5C5D"/>
                </a:solidFill>
                <a:latin typeface="Calibri"/>
                <a:cs typeface="Calibri"/>
              </a:rPr>
              <a:t>Vamos a acceder a la opción escanear historia clínica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86D084-214B-4F69-B9AB-01C3E518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18" y="2105010"/>
            <a:ext cx="3056632" cy="18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0615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Presentación SENA-GC-F-004-V1</Template>
  <TotalTime>678</TotalTime>
  <Words>502</Words>
  <Application>Microsoft Office PowerPoint</Application>
  <PresentationFormat>Presentación en pantalla (16:9)</PresentationFormat>
  <Paragraphs>87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Aprendiz</cp:lastModifiedBy>
  <cp:revision>35</cp:revision>
  <dcterms:created xsi:type="dcterms:W3CDTF">2015-08-06T22:24:59Z</dcterms:created>
  <dcterms:modified xsi:type="dcterms:W3CDTF">2021-10-22T20:18:39Z</dcterms:modified>
</cp:coreProperties>
</file>